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17"/>
  </p:notesMasterIdLst>
  <p:handoutMasterIdLst>
    <p:handoutMasterId r:id="rId18"/>
  </p:handoutMasterIdLst>
  <p:sldIdLst>
    <p:sldId id="328" r:id="rId2"/>
    <p:sldId id="348" r:id="rId3"/>
    <p:sldId id="335" r:id="rId4"/>
    <p:sldId id="324" r:id="rId5"/>
    <p:sldId id="333" r:id="rId6"/>
    <p:sldId id="334" r:id="rId7"/>
    <p:sldId id="347" r:id="rId8"/>
    <p:sldId id="343" r:id="rId9"/>
    <p:sldId id="340" r:id="rId10"/>
    <p:sldId id="339" r:id="rId11"/>
    <p:sldId id="342" r:id="rId12"/>
    <p:sldId id="341" r:id="rId13"/>
    <p:sldId id="344" r:id="rId14"/>
    <p:sldId id="345" r:id="rId15"/>
    <p:sldId id="346" r:id="rId16"/>
  </p:sldIdLst>
  <p:sldSz cx="9144000" cy="6858000" type="screen4x3"/>
  <p:notesSz cx="6858000" cy="9266238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FF"/>
    <a:srgbClr val="13209D"/>
    <a:srgbClr val="666633"/>
    <a:srgbClr val="9900FF"/>
    <a:srgbClr val="0033CC"/>
    <a:srgbClr val="CC3300"/>
    <a:srgbClr val="FF6600"/>
    <a:srgbClr val="339933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9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6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mmoth\cbrouwer$\Data\PROJECTS\NISP\Phase%20III\Supply%20and%20Deman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areaChart>
        <c:grouping val="stacked"/>
        <c:ser>
          <c:idx val="1"/>
          <c:order val="1"/>
          <c:tx>
            <c:v>2005 Yield</c:v>
          </c:tx>
          <c:spPr>
            <a:solidFill>
              <a:srgbClr val="C00000"/>
            </a:solidFill>
          </c:spPr>
          <c:cat>
            <c:numRef>
              <c:f>Sheet1!$A$7:$A$16</c:f>
              <c:numCache>
                <c:formatCode>General</c:formatCode>
                <c:ptCount val="10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</c:numCache>
            </c:numRef>
          </c:cat>
          <c:val>
            <c:numRef>
              <c:f>Sheet1!$D$7:$D$16</c:f>
              <c:numCache>
                <c:formatCode>General</c:formatCode>
                <c:ptCount val="10"/>
                <c:pt idx="0">
                  <c:v>49400</c:v>
                </c:pt>
                <c:pt idx="1">
                  <c:v>49400</c:v>
                </c:pt>
                <c:pt idx="2">
                  <c:v>49400</c:v>
                </c:pt>
                <c:pt idx="3">
                  <c:v>49400</c:v>
                </c:pt>
                <c:pt idx="4">
                  <c:v>49400</c:v>
                </c:pt>
                <c:pt idx="5">
                  <c:v>49400</c:v>
                </c:pt>
                <c:pt idx="6">
                  <c:v>49400</c:v>
                </c:pt>
                <c:pt idx="7">
                  <c:v>49400</c:v>
                </c:pt>
                <c:pt idx="8">
                  <c:v>49400</c:v>
                </c:pt>
                <c:pt idx="9">
                  <c:v>49400</c:v>
                </c:pt>
              </c:numCache>
            </c:numRef>
          </c:val>
        </c:ser>
        <c:ser>
          <c:idx val="3"/>
          <c:order val="2"/>
          <c:tx>
            <c:v>Add. C-BT</c:v>
          </c:tx>
          <c:spPr>
            <a:solidFill>
              <a:schemeClr val="accent2">
                <a:lumMod val="75000"/>
              </a:schemeClr>
            </a:solidFill>
          </c:spPr>
          <c:cat>
            <c:numRef>
              <c:f>Sheet1!$A$7:$A$16</c:f>
              <c:numCache>
                <c:formatCode>General</c:formatCode>
                <c:ptCount val="10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</c:numCache>
            </c:numRef>
          </c:cat>
          <c:val>
            <c:numRef>
              <c:f>Sheet1!$E$7:$E$16</c:f>
              <c:numCache>
                <c:formatCode>_(* #,##0_);_(* \(#,##0\);_(* "-"?_);_(@_)</c:formatCode>
                <c:ptCount val="10"/>
                <c:pt idx="0">
                  <c:v>0</c:v>
                </c:pt>
                <c:pt idx="1">
                  <c:v>6000</c:v>
                </c:pt>
                <c:pt idx="2">
                  <c:v>12000</c:v>
                </c:pt>
                <c:pt idx="3">
                  <c:v>12000</c:v>
                </c:pt>
                <c:pt idx="4">
                  <c:v>12000</c:v>
                </c:pt>
                <c:pt idx="5">
                  <c:v>12000</c:v>
                </c:pt>
                <c:pt idx="6">
                  <c:v>12000</c:v>
                </c:pt>
                <c:pt idx="7">
                  <c:v>12000</c:v>
                </c:pt>
                <c:pt idx="8">
                  <c:v>12000</c:v>
                </c:pt>
                <c:pt idx="9">
                  <c:v>12000</c:v>
                </c:pt>
              </c:numCache>
            </c:numRef>
          </c:val>
        </c:ser>
        <c:ser>
          <c:idx val="4"/>
          <c:order val="3"/>
          <c:tx>
            <c:v>NISP(40kaf)</c:v>
          </c:tx>
          <c:spPr>
            <a:solidFill>
              <a:srgbClr val="FFFF00"/>
            </a:solidFill>
          </c:spPr>
          <c:cat>
            <c:numRef>
              <c:f>Sheet1!$A$7:$A$16</c:f>
              <c:numCache>
                <c:formatCode>General</c:formatCode>
                <c:ptCount val="10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</c:numCache>
            </c:numRef>
          </c:cat>
          <c:val>
            <c:numRef>
              <c:f>Sheet1!$H$7:$H$16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10000</c:v>
                </c:pt>
                <c:pt idx="4">
                  <c:v>30000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</c:numCache>
            </c:numRef>
          </c:val>
        </c:ser>
        <c:axId val="121584640"/>
        <c:axId val="121611008"/>
      </c:areaChart>
      <c:lineChart>
        <c:grouping val="standard"/>
        <c:ser>
          <c:idx val="0"/>
          <c:order val="0"/>
          <c:tx>
            <c:v>Partip. Demand</c:v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Sheet1!$A$7:$A$16</c:f>
              <c:numCache>
                <c:formatCode>General</c:formatCode>
                <c:ptCount val="10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</c:numCache>
            </c:numRef>
          </c:cat>
          <c:val>
            <c:numRef>
              <c:f>Sheet1!$C$7:$C$16</c:f>
              <c:numCache>
                <c:formatCode>General</c:formatCode>
                <c:ptCount val="10"/>
                <c:pt idx="0">
                  <c:v>47090</c:v>
                </c:pt>
                <c:pt idx="1">
                  <c:v>59100</c:v>
                </c:pt>
                <c:pt idx="2">
                  <c:v>70100</c:v>
                </c:pt>
                <c:pt idx="3">
                  <c:v>81400</c:v>
                </c:pt>
                <c:pt idx="4">
                  <c:v>90700</c:v>
                </c:pt>
                <c:pt idx="5">
                  <c:v>97300</c:v>
                </c:pt>
                <c:pt idx="6">
                  <c:v>104500</c:v>
                </c:pt>
                <c:pt idx="7">
                  <c:v>108900</c:v>
                </c:pt>
                <c:pt idx="8">
                  <c:v>112300</c:v>
                </c:pt>
                <c:pt idx="9">
                  <c:v>115200</c:v>
                </c:pt>
              </c:numCache>
            </c:numRef>
          </c:val>
        </c:ser>
        <c:marker val="1"/>
        <c:axId val="121584640"/>
        <c:axId val="121611008"/>
      </c:lineChart>
      <c:catAx>
        <c:axId val="121584640"/>
        <c:scaling>
          <c:orientation val="minMax"/>
        </c:scaling>
        <c:axPos val="b"/>
        <c:numFmt formatCode="General" sourceLinked="1"/>
        <c:majorTickMark val="none"/>
        <c:tickLblPos val="nextTo"/>
        <c:crossAx val="121611008"/>
        <c:crosses val="autoZero"/>
        <c:auto val="1"/>
        <c:lblAlgn val="ctr"/>
        <c:lblOffset val="100"/>
      </c:catAx>
      <c:valAx>
        <c:axId val="121611008"/>
        <c:scaling>
          <c:orientation val="minMax"/>
          <c:max val="12000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Acre-ft</a:t>
                </a:r>
              </a:p>
            </c:rich>
          </c:tx>
          <c:layout/>
        </c:title>
        <c:numFmt formatCode="#,##0" sourceLinked="0"/>
        <c:majorTickMark val="none"/>
        <c:tickLblPos val="nextTo"/>
        <c:crossAx val="121584640"/>
        <c:crosses val="autoZero"/>
        <c:crossBetween val="between"/>
      </c:valAx>
    </c:plotArea>
    <c:legend>
      <c:legendPos val="r"/>
      <c:layout/>
    </c:legend>
    <c:plotVisOnly val="1"/>
    <c:dispBlanksAs val="zero"/>
  </c:chart>
  <c:txPr>
    <a:bodyPr/>
    <a:lstStyle/>
    <a:p>
      <a:pPr>
        <a:defRPr sz="1200" b="1" i="0" baseline="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2" tIns="46045" rIns="92092" bIns="46045" numCol="1" anchor="t" anchorCtr="0" compatLnSpc="1">
            <a:prstTxWarp prst="textNoShape">
              <a:avLst/>
            </a:prstTxWarp>
          </a:bodyPr>
          <a:lstStyle>
            <a:lvl1pPr defTabSz="920750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2" tIns="46045" rIns="92092" bIns="46045" numCol="1" anchor="t" anchorCtr="0" compatLnSpc="1">
            <a:prstTxWarp prst="textNoShape">
              <a:avLst/>
            </a:prstTxWarp>
          </a:bodyPr>
          <a:lstStyle>
            <a:lvl1pPr algn="r" defTabSz="920750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427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2" tIns="46045" rIns="92092" bIns="46045" numCol="1" anchor="b" anchorCtr="0" compatLnSpc="1">
            <a:prstTxWarp prst="textNoShape">
              <a:avLst/>
            </a:prstTxWarp>
          </a:bodyPr>
          <a:lstStyle>
            <a:lvl1pPr defTabSz="920750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0427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2" tIns="46045" rIns="92092" bIns="46045" numCol="1" anchor="b" anchorCtr="0" compatLnSpc="1">
            <a:prstTxWarp prst="textNoShape">
              <a:avLst/>
            </a:prstTxWarp>
          </a:bodyPr>
          <a:lstStyle>
            <a:lvl1pPr algn="r" defTabSz="920750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fld id="{E8B65012-F6B2-4C7A-805C-9E1F5BF49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5" tIns="0" rIns="19185" bIns="0" numCol="1" anchor="t" anchorCtr="0" compatLnSpc="1">
            <a:prstTxWarp prst="textNoShape">
              <a:avLst/>
            </a:prstTxWarp>
          </a:bodyPr>
          <a:lstStyle>
            <a:lvl1pPr defTabSz="920750">
              <a:defRPr kumimoji="1" sz="100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*</a:t>
            </a:r>
            <a:endParaRPr lang="en-US" sz="12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5" tIns="0" rIns="19185" bIns="0" numCol="1" anchor="t" anchorCtr="0" compatLnSpc="1">
            <a:prstTxWarp prst="textNoShape">
              <a:avLst/>
            </a:prstTxWarp>
          </a:bodyPr>
          <a:lstStyle>
            <a:lvl1pPr algn="r" defTabSz="920750">
              <a:defRPr kumimoji="1" sz="100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07/16/96</a:t>
            </a:r>
            <a:endParaRPr lang="en-US" sz="1200"/>
          </a:p>
        </p:txBody>
      </p:sp>
      <p:sp>
        <p:nvSpPr>
          <p:cNvPr id="1843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14425" y="695325"/>
            <a:ext cx="4633913" cy="347503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00550"/>
            <a:ext cx="5029200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1" tIns="46364" rIns="92731" bIns="463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427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5" tIns="0" rIns="19185" bIns="0" numCol="1" anchor="b" anchorCtr="0" compatLnSpc="1">
            <a:prstTxWarp prst="textNoShape">
              <a:avLst/>
            </a:prstTxWarp>
          </a:bodyPr>
          <a:lstStyle>
            <a:lvl1pPr defTabSz="920750">
              <a:defRPr kumimoji="1" sz="100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*</a:t>
            </a:r>
            <a:endParaRPr lang="en-US" sz="120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0427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5" tIns="0" rIns="19185" bIns="0" numCol="1" anchor="b" anchorCtr="0" compatLnSpc="1">
            <a:prstTxWarp prst="textNoShape">
              <a:avLst/>
            </a:prstTxWarp>
          </a:bodyPr>
          <a:lstStyle>
            <a:lvl1pPr algn="r" defTabSz="920750">
              <a:defRPr kumimoji="1" sz="100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##</a:t>
            </a:r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16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16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18319-4EB6-4E84-9818-29D20A818FA0}" type="datetime1">
              <a:rPr lang="en-US"/>
              <a:pPr>
                <a:defRPr/>
              </a:pPr>
              <a:t>4/20/2010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14D74-AADA-44EB-9FCD-987F9C4E7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71BD3-0E67-4DB1-8A38-37A264C9048A}" type="datetime1">
              <a:rPr lang="en-US"/>
              <a:pPr>
                <a:defRPr/>
              </a:pPr>
              <a:t>4/20/2010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0DB4A-E173-4A30-B78E-488F811F8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D38EA-3517-4350-A942-FF0A374AE58A}" type="datetime1">
              <a:rPr lang="en-US"/>
              <a:pPr>
                <a:defRPr/>
              </a:pPr>
              <a:t>4/20/2010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CA93-F969-4A53-899D-2631B3C11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19AD8-8F62-48CF-A9D9-553366A6D27B}" type="datetime1">
              <a:rPr lang="en-US"/>
              <a:pPr>
                <a:defRPr/>
              </a:pPr>
              <a:t>4/20/2010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CCA98-4984-4606-8715-AE10898AC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975CC-E6DC-43FF-9E46-1EAFCDE08FFC}" type="datetime1">
              <a:rPr lang="en-US"/>
              <a:pPr>
                <a:defRPr/>
              </a:pPr>
              <a:t>4/20/2010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EAEA0-60B0-450B-926D-4C7E5C35E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3D935-52FF-472A-AAA0-D3F0CDFB09BB}" type="datetime1">
              <a:rPr lang="en-US"/>
              <a:pPr>
                <a:defRPr/>
              </a:pPr>
              <a:t>4/20/2010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DAF74-C04B-40B8-9187-4E95365C5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3F1E4-A6AF-4D08-A354-37AE4CD5A7E7}" type="datetime1">
              <a:rPr lang="en-US"/>
              <a:pPr>
                <a:defRPr/>
              </a:pPr>
              <a:t>4/20/2010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CC7A4-395B-4DB4-B1AE-0C37DE311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1F894-D6F6-4416-BDB2-C66BD8DACC91}" type="datetime1">
              <a:rPr lang="en-US"/>
              <a:pPr>
                <a:defRPr/>
              </a:pPr>
              <a:t>4/20/2010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1A8BB-D03F-4F5E-864F-4EE015DFD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C013F-492E-4A62-91BB-43B985F861E1}" type="datetime1">
              <a:rPr lang="en-US"/>
              <a:pPr>
                <a:defRPr/>
              </a:pPr>
              <a:t>4/20/2010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281FB-9F4B-4C76-8710-D184B3713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77CD2-B886-4830-9745-4CD2CA5BD3F2}" type="datetime1">
              <a:rPr lang="en-US"/>
              <a:pPr>
                <a:defRPr/>
              </a:pPr>
              <a:t>4/20/2010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90498-B422-411D-9FC2-1DF27376B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385B9-D4C4-4CF2-9C49-3214FEF4C3B4}" type="datetime1">
              <a:rPr lang="en-US"/>
              <a:pPr>
                <a:defRPr/>
              </a:pPr>
              <a:t>4/20/2010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352D6-3E2E-4B6E-8D5F-D732CB1C5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48545-F5B3-48CB-B46D-E51D3D8A212F}" type="datetime1">
              <a:rPr lang="en-US"/>
              <a:pPr>
                <a:defRPr/>
              </a:pPr>
              <a:t>4/20/2010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1AE32-9C6E-4F4E-B05C-998C71C01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8F9B6FD-D836-48E4-8605-142F0A6CECC6}" type="datetime1">
              <a:rPr lang="en-US"/>
              <a:pPr>
                <a:defRPr/>
              </a:pPr>
              <a:t>4/20/2010</a:t>
            </a:fld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E2CD96A-0962-4356-8AA8-3BB947180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8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05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05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06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060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06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06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60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06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6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6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608" name="Rectangle 16"/>
          <p:cNvSpPr>
            <a:spLocks noChangeArrowheads="1"/>
          </p:cNvSpPr>
          <p:nvPr/>
        </p:nvSpPr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DSC_19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457200" y="685800"/>
            <a:ext cx="8229600" cy="329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110000"/>
              </a:lnSpc>
              <a:defRPr/>
            </a:pPr>
            <a:endParaRPr kumimoji="1" lang="en-US" sz="3600" b="1" dirty="0">
              <a:solidFill>
                <a:srgbClr val="FFC000"/>
              </a:solidFill>
              <a:latin typeface="Tahoma" pitchFamily="34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kumimoji="1" lang="en-US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Northern Integrated Supply Project</a:t>
            </a:r>
          </a:p>
          <a:p>
            <a:pPr algn="ctr">
              <a:lnSpc>
                <a:spcPct val="110000"/>
              </a:lnSpc>
              <a:defRPr/>
            </a:pPr>
            <a:endParaRPr kumimoji="1" lang="en-US" sz="3600" b="1" i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kumimoji="1" lang="en-US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NSPE-Colorado State Meeting</a:t>
            </a:r>
            <a:endParaRPr kumimoji="1" lang="en-US" sz="3600" b="1" i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kumimoji="1" lang="en-US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February 2010</a:t>
            </a:r>
            <a:r>
              <a:rPr kumimoji="1"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kumimoji="1"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kumimoji="1"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SP plattville"/>
          <p:cNvPicPr>
            <a:picLocks noChangeAspect="1" noChangeArrowheads="1"/>
          </p:cNvPicPr>
          <p:nvPr/>
        </p:nvPicPr>
        <p:blipFill>
          <a:blip r:embed="rId2" cstate="print">
            <a:lum contrast="-39000"/>
          </a:blip>
          <a:srcRect/>
          <a:stretch>
            <a:fillRect/>
          </a:stretch>
        </p:blipFill>
        <p:spPr bwMode="auto">
          <a:xfrm>
            <a:off x="457200" y="14478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S. Platte Water Conservation Project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60% of the 40,000 Acre-ft Yield</a:t>
            </a:r>
          </a:p>
          <a:p>
            <a:pPr eaLnBrk="1" hangingPunct="1">
              <a:defRPr/>
            </a:pPr>
            <a:r>
              <a:rPr lang="en-US" dirty="0" smtClean="0"/>
              <a:t>1/3 NISP Cost</a:t>
            </a:r>
          </a:p>
          <a:p>
            <a:pPr eaLnBrk="1" hangingPunct="1">
              <a:defRPr/>
            </a:pPr>
            <a:r>
              <a:rPr lang="en-US" dirty="0" smtClean="0"/>
              <a:t>Repositions South Platte Water</a:t>
            </a:r>
          </a:p>
          <a:p>
            <a:pPr eaLnBrk="1" hangingPunct="1">
              <a:defRPr/>
            </a:pPr>
            <a:r>
              <a:rPr lang="en-US" dirty="0" smtClean="0"/>
              <a:t>Partnership with Ag Instead of Buy and Dry</a:t>
            </a:r>
          </a:p>
          <a:p>
            <a:pPr eaLnBrk="1" hangingPunct="1">
              <a:defRPr/>
            </a:pPr>
            <a:r>
              <a:rPr lang="en-US" dirty="0" smtClean="0"/>
              <a:t>Substantially Reduces Storage to Yield from 10:1 down to 5:1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SPWCP Details</a:t>
            </a:r>
          </a:p>
        </p:txBody>
      </p:sp>
      <p:pic>
        <p:nvPicPr>
          <p:cNvPr id="16387" name="Picture 3" descr="Galeto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143000"/>
            <a:ext cx="3505200" cy="2390775"/>
          </a:xfrm>
          <a:noFill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181600" y="3657600"/>
            <a:ext cx="3810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30000"/>
              </a:spcBef>
              <a:buClr>
                <a:srgbClr val="FF6600"/>
              </a:buClr>
              <a:buSzPct val="115000"/>
              <a:buFontTx/>
              <a:buChar char="•"/>
            </a:pPr>
            <a:r>
              <a:rPr kumimoji="1" lang="en-US" sz="2000" dirty="0" smtClean="0">
                <a:latin typeface="Georgia" pitchFamily="18" charset="0"/>
              </a:rPr>
              <a:t>45,600 AF </a:t>
            </a:r>
            <a:r>
              <a:rPr kumimoji="1" lang="en-US" sz="2000" dirty="0">
                <a:latin typeface="Georgia" pitchFamily="18" charset="0"/>
              </a:rPr>
              <a:t>Galeton Reservoir </a:t>
            </a:r>
          </a:p>
          <a:p>
            <a:pPr>
              <a:lnSpc>
                <a:spcPct val="105000"/>
              </a:lnSpc>
              <a:spcBef>
                <a:spcPct val="30000"/>
              </a:spcBef>
              <a:buClr>
                <a:srgbClr val="FF6600"/>
              </a:buClr>
              <a:buSzPct val="115000"/>
              <a:buFontTx/>
              <a:buChar char="•"/>
            </a:pPr>
            <a:r>
              <a:rPr kumimoji="1" lang="en-US" sz="2000" dirty="0" smtClean="0">
                <a:latin typeface="Georgia" pitchFamily="18" charset="0"/>
              </a:rPr>
              <a:t>200 </a:t>
            </a:r>
            <a:r>
              <a:rPr kumimoji="1" lang="en-US" sz="2000" dirty="0">
                <a:latin typeface="Georgia" pitchFamily="18" charset="0"/>
              </a:rPr>
              <a:t>cfs </a:t>
            </a:r>
            <a:r>
              <a:rPr kumimoji="1" lang="en-US" sz="2000" dirty="0" smtClean="0">
                <a:latin typeface="Georgia" pitchFamily="18" charset="0"/>
              </a:rPr>
              <a:t>Diversion </a:t>
            </a:r>
            <a:r>
              <a:rPr kumimoji="1" lang="en-US" sz="2000" dirty="0">
                <a:latin typeface="Georgia" pitchFamily="18" charset="0"/>
              </a:rPr>
              <a:t>from the South Platte</a:t>
            </a:r>
          </a:p>
          <a:p>
            <a:pPr>
              <a:lnSpc>
                <a:spcPct val="105000"/>
              </a:lnSpc>
              <a:spcBef>
                <a:spcPct val="30000"/>
              </a:spcBef>
              <a:buClr>
                <a:srgbClr val="FF6600"/>
              </a:buClr>
              <a:buSzPct val="115000"/>
              <a:buFontTx/>
              <a:buChar char="•"/>
            </a:pPr>
            <a:r>
              <a:rPr kumimoji="1" lang="en-US" sz="2000" dirty="0">
                <a:latin typeface="Georgia" pitchFamily="18" charset="0"/>
                <a:cs typeface="Times New Roman" pitchFamily="18" charset="0"/>
              </a:rPr>
              <a:t>30 miles of pipeline</a:t>
            </a:r>
          </a:p>
          <a:p>
            <a:pPr>
              <a:lnSpc>
                <a:spcPct val="105000"/>
              </a:lnSpc>
              <a:spcBef>
                <a:spcPct val="30000"/>
              </a:spcBef>
              <a:buClr>
                <a:srgbClr val="FF6600"/>
              </a:buClr>
              <a:buSzPct val="115000"/>
              <a:buFontTx/>
              <a:buChar char="•"/>
            </a:pPr>
            <a:r>
              <a:rPr kumimoji="1" lang="en-US" sz="2000" dirty="0" smtClean="0">
                <a:latin typeface="Georgia" pitchFamily="18" charset="0"/>
              </a:rPr>
              <a:t>16,000 </a:t>
            </a:r>
            <a:r>
              <a:rPr kumimoji="1" lang="en-US" sz="2000" dirty="0">
                <a:latin typeface="Georgia" pitchFamily="18" charset="0"/>
              </a:rPr>
              <a:t>Hp Pumping</a:t>
            </a:r>
          </a:p>
          <a:p>
            <a:pPr>
              <a:lnSpc>
                <a:spcPct val="105000"/>
              </a:lnSpc>
              <a:spcBef>
                <a:spcPct val="30000"/>
              </a:spcBef>
              <a:buClr>
                <a:srgbClr val="FF6600"/>
              </a:buClr>
              <a:buSzPct val="115000"/>
              <a:buFontTx/>
              <a:buChar char="•"/>
            </a:pPr>
            <a:r>
              <a:rPr kumimoji="1" lang="en-US" sz="2000" dirty="0">
                <a:latin typeface="Georgia" pitchFamily="18" charset="0"/>
              </a:rPr>
              <a:t>  </a:t>
            </a:r>
            <a:r>
              <a:rPr kumimoji="1" lang="en-US" sz="2000" dirty="0">
                <a:latin typeface="Georgia" pitchFamily="18" charset="0"/>
                <a:cs typeface="Times New Roman" pitchFamily="18" charset="0"/>
              </a:rPr>
              <a:t>Deliveries to New Cache &amp; Larimer and Weld Ditch </a:t>
            </a:r>
            <a:r>
              <a:rPr kumimoji="1" lang="en-US" sz="2000" dirty="0" smtClean="0">
                <a:latin typeface="Georgia" pitchFamily="18" charset="0"/>
                <a:cs typeface="Times New Roman" pitchFamily="18" charset="0"/>
              </a:rPr>
              <a:t>Systems Average 27,000 </a:t>
            </a:r>
            <a:r>
              <a:rPr kumimoji="1" lang="en-US" sz="2000" dirty="0" err="1">
                <a:latin typeface="Georgia" pitchFamily="18" charset="0"/>
                <a:cs typeface="Times New Roman" pitchFamily="18" charset="0"/>
              </a:rPr>
              <a:t>af</a:t>
            </a:r>
            <a:r>
              <a:rPr kumimoji="1" lang="en-US" sz="2000" dirty="0">
                <a:latin typeface="Georgia" pitchFamily="18" charset="0"/>
                <a:cs typeface="Times New Roman" pitchFamily="18" charset="0"/>
              </a:rPr>
              <a:t>/year</a:t>
            </a:r>
          </a:p>
        </p:txBody>
      </p:sp>
      <p:pic>
        <p:nvPicPr>
          <p:cNvPr id="16389" name="Picture 5" descr="spwcp rev"/>
          <p:cNvPicPr>
            <a:picLocks noChangeAspect="1" noChangeArrowheads="1"/>
          </p:cNvPicPr>
          <p:nvPr/>
        </p:nvPicPr>
        <p:blipFill>
          <a:blip r:embed="rId3" cstate="print"/>
          <a:srcRect t="13245" r="2780"/>
          <a:stretch>
            <a:fillRect/>
          </a:stretch>
        </p:blipFill>
        <p:spPr bwMode="auto">
          <a:xfrm>
            <a:off x="381000" y="2057400"/>
            <a:ext cx="4572000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Phased Construction Schedule</a:t>
            </a:r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idx="1"/>
          </p:nvPr>
        </p:nvGraphicFramePr>
        <p:xfrm>
          <a:off x="381009" y="1219200"/>
          <a:ext cx="8458191" cy="5491723"/>
        </p:xfrm>
        <a:graphic>
          <a:graphicData uri="http://schemas.openxmlformats.org/drawingml/2006/table">
            <a:tbl>
              <a:tblPr/>
              <a:tblGrid>
                <a:gridCol w="1455296"/>
                <a:gridCol w="291411"/>
                <a:gridCol w="353236"/>
                <a:gridCol w="353236"/>
                <a:gridCol w="353236"/>
                <a:gridCol w="353236"/>
                <a:gridCol w="353236"/>
                <a:gridCol w="353236"/>
                <a:gridCol w="353236"/>
                <a:gridCol w="353236"/>
                <a:gridCol w="353236"/>
                <a:gridCol w="353236"/>
                <a:gridCol w="353236"/>
                <a:gridCol w="353236"/>
                <a:gridCol w="353236"/>
                <a:gridCol w="353236"/>
                <a:gridCol w="353236"/>
                <a:gridCol w="353236"/>
                <a:gridCol w="353236"/>
                <a:gridCol w="353236"/>
                <a:gridCol w="353236"/>
              </a:tblGrid>
              <a:tr h="12139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baseline="0" dirty="0" smtClean="0">
                          <a:solidFill>
                            <a:srgbClr val="FFFFFF"/>
                          </a:solidFill>
                          <a:latin typeface="Cambria"/>
                        </a:rPr>
                        <a:t>TASK</a:t>
                      </a:r>
                      <a:endParaRPr lang="en-US" sz="1400" b="1" i="0" u="none" strike="noStrike" baseline="0" dirty="0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2003</a:t>
                      </a:r>
                    </a:p>
                  </a:txBody>
                  <a:tcPr marL="7119" marR="7119" marT="7119" marB="256267" vert="wordArt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2004</a:t>
                      </a:r>
                    </a:p>
                  </a:txBody>
                  <a:tcPr marL="7119" marR="7119" marT="7119" marB="256267" vert="wordArt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2005</a:t>
                      </a:r>
                    </a:p>
                  </a:txBody>
                  <a:tcPr marL="7119" marR="7119" marT="7119" marB="256267" vert="wordArt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2006</a:t>
                      </a:r>
                    </a:p>
                  </a:txBody>
                  <a:tcPr marL="7119" marR="7119" marT="7119" marB="256267" vert="wordArt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2007</a:t>
                      </a:r>
                    </a:p>
                  </a:txBody>
                  <a:tcPr marL="7119" marR="7119" marT="7119" marB="256267" vert="wordArt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2008</a:t>
                      </a:r>
                    </a:p>
                  </a:txBody>
                  <a:tcPr marL="7119" marR="7119" marT="7119" marB="256267" vert="wordArt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2009</a:t>
                      </a:r>
                    </a:p>
                  </a:txBody>
                  <a:tcPr marL="7119" marR="7119" marT="7119" marB="256267" vert="wordArt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2010</a:t>
                      </a:r>
                    </a:p>
                  </a:txBody>
                  <a:tcPr marL="7119" marR="7119" marT="7119" marB="256267" vert="wordArt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2011</a:t>
                      </a:r>
                    </a:p>
                  </a:txBody>
                  <a:tcPr marL="7119" marR="7119" marT="7119" marB="256267" vert="wordArt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2012</a:t>
                      </a:r>
                    </a:p>
                  </a:txBody>
                  <a:tcPr marL="7119" marR="7119" marT="7119" marB="256267" vert="wordArt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2013</a:t>
                      </a:r>
                    </a:p>
                  </a:txBody>
                  <a:tcPr marL="7119" marR="7119" marT="7119" marB="256267" vert="wordArt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2014</a:t>
                      </a:r>
                    </a:p>
                  </a:txBody>
                  <a:tcPr marL="7119" marR="7119" marT="7119" marB="256267" vert="wordArt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2015</a:t>
                      </a:r>
                    </a:p>
                  </a:txBody>
                  <a:tcPr marL="7119" marR="7119" marT="7119" marB="256267" vert="wordArt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2016</a:t>
                      </a:r>
                    </a:p>
                  </a:txBody>
                  <a:tcPr marL="7119" marR="7119" marT="7119" marB="256267" vert="wordArt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2017</a:t>
                      </a:r>
                    </a:p>
                  </a:txBody>
                  <a:tcPr marL="7119" marR="7119" marT="7119" marB="256267" vert="wordArt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2018</a:t>
                      </a:r>
                    </a:p>
                  </a:txBody>
                  <a:tcPr marL="7119" marR="7119" marT="7119" marB="256267" vert="wordArt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2019</a:t>
                      </a:r>
                    </a:p>
                  </a:txBody>
                  <a:tcPr marL="7119" marR="7119" marT="7119" marB="256267" vert="wordArt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2020</a:t>
                      </a:r>
                    </a:p>
                  </a:txBody>
                  <a:tcPr marL="7119" marR="7119" marT="7119" marB="256267" vert="wordArt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2021</a:t>
                      </a:r>
                    </a:p>
                  </a:txBody>
                  <a:tcPr marL="7119" marR="7119" marT="7119" marB="256267" vert="wordArt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2022</a:t>
                      </a:r>
                    </a:p>
                  </a:txBody>
                  <a:tcPr marL="7119" marR="7119" marT="7119" marB="256267" vert="wordArt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403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baseline="0" dirty="0">
                          <a:solidFill>
                            <a:srgbClr val="FFFFFF"/>
                          </a:solidFill>
                          <a:latin typeface="Cambria"/>
                        </a:rPr>
                        <a:t>Phase II 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FFFF"/>
                          </a:solidFill>
                          <a:latin typeface="Cambria"/>
                        </a:rPr>
                        <a:t>Alt. </a:t>
                      </a:r>
                      <a:r>
                        <a:rPr lang="en-US" sz="1400" b="1" i="0" u="none" strike="noStrike" baseline="0" dirty="0">
                          <a:solidFill>
                            <a:srgbClr val="FFFFFF"/>
                          </a:solidFill>
                          <a:latin typeface="Cambria"/>
                        </a:rPr>
                        <a:t>Evaluation</a:t>
                      </a:r>
                      <a:r>
                        <a:rPr lang="en-US" sz="1400" b="0" i="0" u="none" strike="noStrike" baseline="0" dirty="0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400" b="1" i="0" u="none" strike="noStrike" baseline="0" dirty="0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4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baseline="0" dirty="0" smtClean="0">
                          <a:solidFill>
                            <a:srgbClr val="FFFFFF"/>
                          </a:solidFill>
                          <a:latin typeface="Cambria"/>
                        </a:rPr>
                        <a:t>NEPA</a:t>
                      </a:r>
                      <a:endParaRPr lang="en-US" sz="1400" b="1" i="0" u="none" strike="noStrike" baseline="0" dirty="0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03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baseline="0" dirty="0">
                          <a:solidFill>
                            <a:srgbClr val="FFFFFF"/>
                          </a:solidFill>
                          <a:latin typeface="Cambria"/>
                        </a:rPr>
                        <a:t>Galeton Res. 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FFFF"/>
                          </a:solidFill>
                          <a:latin typeface="Cambria"/>
                        </a:rPr>
                        <a:t>Design/</a:t>
                      </a:r>
                      <a:r>
                        <a:rPr lang="en-US" sz="1400" b="1" i="0" u="none" strike="noStrike" baseline="0" dirty="0" err="1" smtClean="0">
                          <a:solidFill>
                            <a:srgbClr val="FFFFFF"/>
                          </a:solidFill>
                          <a:latin typeface="Cambria"/>
                        </a:rPr>
                        <a:t>Constr</a:t>
                      </a:r>
                      <a:endParaRPr lang="en-US" sz="1400" b="1" i="0" u="none" strike="noStrike" baseline="0" dirty="0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126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baseline="0" dirty="0">
                          <a:solidFill>
                            <a:srgbClr val="FFFFFF"/>
                          </a:solidFill>
                          <a:latin typeface="Cambria"/>
                        </a:rPr>
                        <a:t>SPWCP Pump 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FFFF"/>
                          </a:solidFill>
                          <a:latin typeface="Cambria"/>
                        </a:rPr>
                        <a:t>&amp; Pipe </a:t>
                      </a:r>
                      <a:r>
                        <a:rPr lang="en-US" sz="1400" b="1" i="0" u="none" strike="noStrike" baseline="0" dirty="0">
                          <a:solidFill>
                            <a:srgbClr val="FFFFFF"/>
                          </a:solidFill>
                          <a:latin typeface="Cambria"/>
                        </a:rPr>
                        <a:t>Design / 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FFFF"/>
                          </a:solidFill>
                          <a:latin typeface="Cambria"/>
                        </a:rPr>
                        <a:t>Construct</a:t>
                      </a:r>
                      <a:endParaRPr lang="en-US" sz="1400" b="1" i="0" u="none" strike="noStrike" baseline="0" dirty="0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0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baseline="0" dirty="0">
                          <a:solidFill>
                            <a:srgbClr val="FFFFFF"/>
                          </a:solidFill>
                          <a:latin typeface="Cambria"/>
                        </a:rPr>
                        <a:t>HW 287 Design</a:t>
                      </a:r>
                      <a:r>
                        <a:rPr lang="en-US" sz="1400" b="0" i="0" u="none" strike="noStrike" baseline="0" dirty="0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400" b="1" i="0" u="none" strike="noStrike" baseline="0" dirty="0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0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baseline="0">
                          <a:solidFill>
                            <a:srgbClr val="FFFFFF"/>
                          </a:solidFill>
                          <a:latin typeface="Cambria"/>
                        </a:rPr>
                        <a:t>HW 287 Construction</a:t>
                      </a:r>
                      <a:r>
                        <a:rPr lang="en-US" sz="1400" b="0" i="0" u="none" strike="noStrike" baseline="0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400" b="1" i="0" u="none" strike="noStrike" baseline="0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49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baseline="0" dirty="0">
                          <a:solidFill>
                            <a:srgbClr val="FFFFFF"/>
                          </a:solidFill>
                          <a:latin typeface="Cambria"/>
                        </a:rPr>
                        <a:t>Glade Design</a:t>
                      </a:r>
                      <a:r>
                        <a:rPr lang="en-US" sz="1400" b="0" i="0" u="none" strike="noStrike" baseline="0" dirty="0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400" b="1" i="0" u="none" strike="noStrike" baseline="0" dirty="0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0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baseline="0" dirty="0">
                          <a:solidFill>
                            <a:srgbClr val="FFFFFF"/>
                          </a:solidFill>
                          <a:latin typeface="Cambria"/>
                        </a:rPr>
                        <a:t>Glade Construction</a:t>
                      </a:r>
                      <a:r>
                        <a:rPr lang="en-US" sz="1400" b="0" i="0" u="none" strike="noStrike" baseline="0" dirty="0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400" b="1" i="0" u="none" strike="noStrike" baseline="0" dirty="0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256267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cbrouwer\Local Settings\Temporary Internet Files\Content.IE5\P1CXQEBR\MPj040099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838200"/>
            <a:ext cx="3544685" cy="236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/>
          <a:lstStyle/>
          <a:p>
            <a:r>
              <a:rPr lang="en-US" sz="3600" dirty="0" smtClean="0"/>
              <a:t>Started: February 2004</a:t>
            </a:r>
          </a:p>
          <a:p>
            <a:r>
              <a:rPr lang="en-US" sz="3600" dirty="0" smtClean="0"/>
              <a:t>Draft EIS: April 2008</a:t>
            </a:r>
          </a:p>
          <a:p>
            <a:r>
              <a:rPr lang="en-US" sz="3600" dirty="0" smtClean="0"/>
              <a:t>Supplemental DEIS Complete: Mid-2011</a:t>
            </a:r>
          </a:p>
          <a:p>
            <a:r>
              <a:rPr lang="en-US" sz="3600" dirty="0" smtClean="0"/>
              <a:t>Final Permit: 2012</a:t>
            </a:r>
          </a:p>
          <a:p>
            <a:r>
              <a:rPr lang="en-US" sz="3600" dirty="0" smtClean="0"/>
              <a:t>Spent Approximately $8 Million to Date</a:t>
            </a:r>
          </a:p>
          <a:p>
            <a:r>
              <a:rPr lang="en-US" sz="3600" dirty="0" smtClean="0"/>
              <a:t>Estimated EIS Cost of $10 Million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35814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Nearly All are Poudre River Related</a:t>
            </a:r>
          </a:p>
          <a:p>
            <a:r>
              <a:rPr lang="en-US" dirty="0" smtClean="0"/>
              <a:t>Flow Reduction</a:t>
            </a:r>
          </a:p>
          <a:p>
            <a:r>
              <a:rPr lang="en-US" dirty="0" smtClean="0"/>
              <a:t>Geomorphology Changes (Sediment)</a:t>
            </a:r>
          </a:p>
          <a:p>
            <a:r>
              <a:rPr lang="en-US" dirty="0" smtClean="0"/>
              <a:t>Water Quality</a:t>
            </a:r>
          </a:p>
          <a:p>
            <a:r>
              <a:rPr lang="en-US" dirty="0" smtClean="0"/>
              <a:t>Riparian (trees)</a:t>
            </a:r>
            <a:endParaRPr lang="en-US" dirty="0"/>
          </a:p>
        </p:txBody>
      </p:sp>
      <p:pic>
        <p:nvPicPr>
          <p:cNvPr id="6" name="Picture 2" descr="W:\NISP\Photos\Poudre flows 08\Poudre Martinez\Martinez Poudre 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91000"/>
            <a:ext cx="3761503" cy="251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W:\NISP\Photos\Poudre flows 08\Poudre Overland\Overland Poudre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191000"/>
            <a:ext cx="3755986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NEPA Takes A LONG Time!</a:t>
            </a:r>
          </a:p>
          <a:p>
            <a:r>
              <a:rPr lang="en-US" dirty="0" smtClean="0"/>
              <a:t>Public </a:t>
            </a:r>
            <a:r>
              <a:rPr lang="en-US" dirty="0" smtClean="0"/>
              <a:t>Information Matters</a:t>
            </a:r>
          </a:p>
          <a:p>
            <a:r>
              <a:rPr lang="en-US" dirty="0" smtClean="0"/>
              <a:t>Politics (the Yuck Factor)</a:t>
            </a:r>
          </a:p>
          <a:p>
            <a:r>
              <a:rPr lang="en-US" dirty="0" smtClean="0"/>
              <a:t>Be Flexible-Are Enhancements Possible?</a:t>
            </a:r>
          </a:p>
          <a:p>
            <a:r>
              <a:rPr lang="en-US" dirty="0" smtClean="0"/>
              <a:t>Keep Your Sense of Humor!!!!!!!</a:t>
            </a:r>
            <a:endParaRPr lang="en-US" dirty="0"/>
          </a:p>
        </p:txBody>
      </p:sp>
      <p:pic>
        <p:nvPicPr>
          <p:cNvPr id="4098" name="Picture 2" descr="C:\Documents and Settings\cbrouwer\Local Settings\Temporary Internet Files\Content.IE5\JGJ4GR3U\MCj028645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981200"/>
            <a:ext cx="1367028" cy="17364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Northern Water?</a:t>
            </a:r>
            <a:endParaRPr lang="en-US" dirty="0"/>
          </a:p>
        </p:txBody>
      </p:sp>
      <p:pic>
        <p:nvPicPr>
          <p:cNvPr id="4" name="Picture 4" descr="CBT basic ma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229600" cy="52538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NISP – A Participant Driven Project</a:t>
            </a: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295400"/>
            <a:ext cx="6781800" cy="5287963"/>
          </a:xfr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gunits copy"/>
          <p:cNvPicPr>
            <a:picLocks noChangeAspect="1" noChangeArrowheads="1"/>
          </p:cNvPicPr>
          <p:nvPr/>
        </p:nvPicPr>
        <p:blipFill>
          <a:blip r:embed="rId2" cstate="print"/>
          <a:srcRect l="2020" t="10103" b="9081"/>
          <a:stretch>
            <a:fillRect/>
          </a:stretch>
        </p:blipFill>
        <p:spPr bwMode="auto">
          <a:xfrm>
            <a:off x="838200" y="1676400"/>
            <a:ext cx="7620000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609600" y="533400"/>
            <a:ext cx="693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C-BT Ownership Trends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Participant Supply and Demand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kumimoji="1" lang="en-US" sz="3600" dirty="0" smtClean="0">
                <a:solidFill>
                  <a:schemeClr val="tx1"/>
                </a:solidFill>
              </a:rPr>
              <a:t>The NISP Proposal:</a:t>
            </a:r>
            <a:r>
              <a:rPr kumimoji="1" lang="en-US" sz="4000" dirty="0" smtClean="0">
                <a:solidFill>
                  <a:schemeClr val="tx1"/>
                </a:solidFill>
                <a:effectLst/>
              </a:rPr>
              <a:t> </a:t>
            </a:r>
            <a:br>
              <a:rPr kumimoji="1" lang="en-US" sz="4000" dirty="0" smtClean="0">
                <a:solidFill>
                  <a:schemeClr val="tx1"/>
                </a:solidFill>
                <a:effectLst/>
              </a:rPr>
            </a:br>
            <a:endParaRPr kumimoji="1" lang="en-US" sz="4000" i="1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12291" name="Picture 4" descr="nisp basic map rev"/>
          <p:cNvPicPr>
            <a:picLocks noChangeAspect="1" noChangeArrowheads="1"/>
          </p:cNvPicPr>
          <p:nvPr/>
        </p:nvPicPr>
        <p:blipFill>
          <a:blip r:embed="rId2" cstate="print">
            <a:lum contrast="51000"/>
          </a:blip>
          <a:srcRect/>
          <a:stretch>
            <a:fillRect/>
          </a:stretch>
        </p:blipFill>
        <p:spPr bwMode="auto">
          <a:xfrm>
            <a:off x="381000" y="1204913"/>
            <a:ext cx="84582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NISP Project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40,000 Acre-ft of New Yield</a:t>
            </a:r>
          </a:p>
          <a:p>
            <a:r>
              <a:rPr lang="en-US" dirty="0" smtClean="0"/>
              <a:t>Glade Reservoir Complex </a:t>
            </a:r>
          </a:p>
          <a:p>
            <a:r>
              <a:rPr lang="en-US" dirty="0" smtClean="0"/>
              <a:t>South Platte Water Conservation Project</a:t>
            </a:r>
          </a:p>
          <a:p>
            <a:r>
              <a:rPr lang="en-US" dirty="0" smtClean="0"/>
              <a:t>Total Cost $490 Million</a:t>
            </a:r>
          </a:p>
          <a:p>
            <a:r>
              <a:rPr lang="en-US" dirty="0" smtClean="0"/>
              <a:t>Junior Water Rights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lade aer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9713"/>
            <a:ext cx="8610600" cy="661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124200" y="384175"/>
            <a:ext cx="50292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sz="2400" b="1" dirty="0">
                <a:latin typeface="Zurich BlkEx BT" pitchFamily="34" charset="0"/>
              </a:rPr>
              <a:t>Glade Reservoir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590800" y="5791200"/>
            <a:ext cx="1058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sz="2000" b="1" dirty="0">
                <a:latin typeface="Arial" charset="0"/>
              </a:rPr>
              <a:t>Hwy 14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 rot="976185">
            <a:off x="5334000" y="6248400"/>
            <a:ext cx="1235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sz="2000" b="1" dirty="0">
                <a:latin typeface="Arial" charset="0"/>
              </a:rPr>
              <a:t>Hwy 287</a:t>
            </a:r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381000" y="457200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Proposed Glade Reservoir Location</a:t>
            </a: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038600" y="3810000"/>
            <a:ext cx="1371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572000" y="38862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dirty="0">
                <a:latin typeface="Georgia" pitchFamily="18" charset="0"/>
              </a:rPr>
              <a:t>Approx. Dam Axis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29718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30000"/>
              </a:spcBef>
              <a:buClr>
                <a:schemeClr val="tx1"/>
              </a:buClr>
              <a:buSzPct val="105000"/>
              <a:buFontTx/>
              <a:buChar char="•"/>
            </a:pPr>
            <a:r>
              <a:rPr kumimoji="1" lang="en-US" sz="2000" dirty="0">
                <a:latin typeface="Georgia" pitchFamily="18" charset="0"/>
              </a:rPr>
              <a:t>Total storage = 170,000 </a:t>
            </a:r>
            <a:r>
              <a:rPr kumimoji="1" lang="en-US" sz="2000" dirty="0" err="1">
                <a:latin typeface="Georgia" pitchFamily="18" charset="0"/>
              </a:rPr>
              <a:t>af</a:t>
            </a:r>
            <a:endParaRPr kumimoji="1" lang="en-US" sz="2000" dirty="0">
              <a:latin typeface="Georgia" pitchFamily="18" charset="0"/>
            </a:endParaRPr>
          </a:p>
          <a:p>
            <a:pPr marL="457200" indent="-457200">
              <a:spcBef>
                <a:spcPct val="30000"/>
              </a:spcBef>
              <a:buClr>
                <a:schemeClr val="tx1"/>
              </a:buClr>
              <a:buSzPct val="105000"/>
              <a:buFontTx/>
              <a:buChar char="•"/>
            </a:pPr>
            <a:r>
              <a:rPr kumimoji="1" lang="en-US" sz="2000" dirty="0">
                <a:latin typeface="Georgia" pitchFamily="18" charset="0"/>
              </a:rPr>
              <a:t>260 feet deep</a:t>
            </a:r>
          </a:p>
          <a:p>
            <a:pPr marL="457200" indent="-457200">
              <a:spcBef>
                <a:spcPct val="30000"/>
              </a:spcBef>
              <a:buClr>
                <a:schemeClr val="tx1"/>
              </a:buClr>
              <a:buSzPct val="105000"/>
              <a:buFontTx/>
              <a:buChar char="•"/>
            </a:pPr>
            <a:r>
              <a:rPr kumimoji="1" lang="en-US" sz="2000" dirty="0">
                <a:latin typeface="Georgia" pitchFamily="18" charset="0"/>
              </a:rPr>
              <a:t>5 miles long</a:t>
            </a:r>
          </a:p>
          <a:p>
            <a:pPr marL="457200" indent="-457200">
              <a:spcBef>
                <a:spcPct val="30000"/>
              </a:spcBef>
              <a:buClr>
                <a:schemeClr val="tx1"/>
              </a:buClr>
              <a:buSzPct val="105000"/>
              <a:buFontTx/>
              <a:buChar char="•"/>
            </a:pPr>
            <a:r>
              <a:rPr kumimoji="1" lang="en-US" sz="2000" dirty="0">
                <a:latin typeface="Georgia" pitchFamily="18" charset="0"/>
              </a:rPr>
              <a:t>18 million CY of </a:t>
            </a:r>
            <a:r>
              <a:rPr kumimoji="1" lang="en-US" sz="2000" dirty="0" err="1">
                <a:latin typeface="Georgia" pitchFamily="18" charset="0"/>
              </a:rPr>
              <a:t>earthfill</a:t>
            </a:r>
            <a:endParaRPr kumimoji="1" lang="en-US" sz="2000" dirty="0">
              <a:latin typeface="Georgia" pitchFamily="18" charset="0"/>
            </a:endParaRPr>
          </a:p>
          <a:p>
            <a:pPr marL="457200" indent="-457200">
              <a:spcBef>
                <a:spcPct val="30000"/>
              </a:spcBef>
              <a:buClr>
                <a:schemeClr val="tx1"/>
              </a:buClr>
              <a:buSzPct val="105000"/>
              <a:buFontTx/>
              <a:buChar char="•"/>
            </a:pPr>
            <a:r>
              <a:rPr kumimoji="1" lang="en-US" sz="2000" dirty="0">
                <a:latin typeface="Georgia" pitchFamily="18" charset="0"/>
              </a:rPr>
              <a:t>1000 cfs diversion from Poudre River using existing Poudre Valley Canal</a:t>
            </a:r>
          </a:p>
          <a:p>
            <a:pPr marL="457200" indent="-457200">
              <a:spcBef>
                <a:spcPct val="30000"/>
              </a:spcBef>
              <a:buClr>
                <a:schemeClr val="tx1"/>
              </a:buClr>
              <a:buSzPct val="105000"/>
              <a:buFontTx/>
              <a:buChar char="•"/>
            </a:pPr>
            <a:r>
              <a:rPr kumimoji="1" lang="en-US" sz="2000" dirty="0" smtClean="0">
                <a:latin typeface="Georgia" pitchFamily="18" charset="0"/>
              </a:rPr>
              <a:t>30,000 </a:t>
            </a:r>
            <a:r>
              <a:rPr kumimoji="1" lang="en-US" sz="2000" dirty="0">
                <a:latin typeface="Georgia" pitchFamily="18" charset="0"/>
              </a:rPr>
              <a:t>hp Pump Station</a:t>
            </a:r>
          </a:p>
          <a:p>
            <a:pPr marL="457200" indent="-457200">
              <a:spcBef>
                <a:spcPct val="30000"/>
              </a:spcBef>
              <a:buClr>
                <a:schemeClr val="tx1"/>
              </a:buClr>
              <a:buSzPct val="105000"/>
              <a:buFontTx/>
              <a:buChar char="•"/>
            </a:pPr>
            <a:r>
              <a:rPr kumimoji="1" lang="en-US" sz="2000" dirty="0">
                <a:latin typeface="Georgia" pitchFamily="18" charset="0"/>
              </a:rPr>
              <a:t>Relocate Munroe </a:t>
            </a:r>
            <a:r>
              <a:rPr kumimoji="1" lang="en-US" sz="2000" dirty="0" smtClean="0">
                <a:latin typeface="Georgia" pitchFamily="18" charset="0"/>
              </a:rPr>
              <a:t>Canal (6,000 ft Tunnel)</a:t>
            </a:r>
            <a:endParaRPr kumimoji="1" lang="en-US" sz="2000" dirty="0">
              <a:latin typeface="Georgia" pitchFamily="18" charset="0"/>
            </a:endParaRPr>
          </a:p>
          <a:p>
            <a:pPr marL="457200" indent="-457200">
              <a:spcBef>
                <a:spcPct val="30000"/>
              </a:spcBef>
              <a:buClr>
                <a:schemeClr val="tx1"/>
              </a:buClr>
              <a:buSzPct val="105000"/>
              <a:buFontTx/>
              <a:buChar char="•"/>
            </a:pPr>
            <a:r>
              <a:rPr kumimoji="1" lang="en-US" sz="2000" dirty="0">
                <a:latin typeface="Georgia" pitchFamily="18" charset="0"/>
              </a:rPr>
              <a:t>Relocate HW 287</a:t>
            </a: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381000" y="381000"/>
            <a:ext cx="312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Glade Reservoir</a:t>
            </a:r>
          </a:p>
        </p:txBody>
      </p:sp>
      <p:pic>
        <p:nvPicPr>
          <p:cNvPr id="14340" name="Picture 6" descr="Glade Area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tretch>
            <a:fillRect/>
          </a:stretch>
        </p:blipFill>
        <p:spPr bwMode="auto">
          <a:xfrm>
            <a:off x="4114800" y="381000"/>
            <a:ext cx="4648200" cy="61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2762</TotalTime>
  <Words>319</Words>
  <Application>Microsoft Office PowerPoint</Application>
  <PresentationFormat>On-screen Show (4:3)</PresentationFormat>
  <Paragraphs>253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Stream</vt:lpstr>
      <vt:lpstr>Slide 1</vt:lpstr>
      <vt:lpstr>Who is Northern Water?</vt:lpstr>
      <vt:lpstr>NISP – A Participant Driven Project</vt:lpstr>
      <vt:lpstr>Slide 4</vt:lpstr>
      <vt:lpstr>Participant Supply and Demand</vt:lpstr>
      <vt:lpstr>The NISP Proposal:  </vt:lpstr>
      <vt:lpstr>NISP Project Proposal</vt:lpstr>
      <vt:lpstr>Slide 8</vt:lpstr>
      <vt:lpstr>Slide 9</vt:lpstr>
      <vt:lpstr>S. Platte Water Conservation Project</vt:lpstr>
      <vt:lpstr>SPWCP Details</vt:lpstr>
      <vt:lpstr>Phased Construction Schedule</vt:lpstr>
      <vt:lpstr>NEPA</vt:lpstr>
      <vt:lpstr>Environmental Issues</vt:lpstr>
      <vt:lpstr>Lessons Learned</vt:lpstr>
    </vt:vector>
  </TitlesOfParts>
  <Company>Montgomery Watson Harza</Company>
  <LinksUpToDate>false</LinksUpToDate>
  <SharedDoc>false</SharedDoc>
  <HyperlinkBase>http://www.inzones.com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Montgomery Watson Harza</dc:creator>
  <cp:lastModifiedBy>cbrouwer</cp:lastModifiedBy>
  <cp:revision>165</cp:revision>
  <cp:lastPrinted>2004-08-31T15:14:31Z</cp:lastPrinted>
  <dcterms:created xsi:type="dcterms:W3CDTF">2003-08-05T18:26:09Z</dcterms:created>
  <dcterms:modified xsi:type="dcterms:W3CDTF">2010-04-20T20:36:16Z</dcterms:modified>
</cp:coreProperties>
</file>